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3" r:id="rId3"/>
    <p:sldId id="2452" r:id="rId4"/>
    <p:sldId id="258" r:id="rId5"/>
    <p:sldId id="264" r:id="rId6"/>
    <p:sldId id="265" r:id="rId7"/>
    <p:sldId id="262" r:id="rId8"/>
    <p:sldId id="266" r:id="rId9"/>
    <p:sldId id="267" r:id="rId10"/>
    <p:sldId id="2454" r:id="rId11"/>
    <p:sldId id="2473" r:id="rId12"/>
    <p:sldId id="2456" r:id="rId13"/>
    <p:sldId id="2457" r:id="rId14"/>
    <p:sldId id="2458" r:id="rId15"/>
    <p:sldId id="2459" r:id="rId16"/>
    <p:sldId id="2460" r:id="rId17"/>
    <p:sldId id="2461" r:id="rId18"/>
    <p:sldId id="2462" r:id="rId19"/>
    <p:sldId id="2449" r:id="rId20"/>
    <p:sldId id="2455" r:id="rId21"/>
    <p:sldId id="2463" r:id="rId22"/>
    <p:sldId id="2464" r:id="rId23"/>
    <p:sldId id="2465" r:id="rId24"/>
    <p:sldId id="2466" r:id="rId25"/>
    <p:sldId id="2467" r:id="rId26"/>
    <p:sldId id="743" r:id="rId27"/>
    <p:sldId id="2469" r:id="rId28"/>
    <p:sldId id="2470" r:id="rId29"/>
    <p:sldId id="2472" r:id="rId30"/>
    <p:sldId id="2471" r:id="rId31"/>
    <p:sldId id="268" r:id="rId32"/>
    <p:sldId id="269" r:id="rId33"/>
    <p:sldId id="2453" r:id="rId34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8" autoAdjust="0"/>
    <p:restoredTop sz="79787" autoAdjust="0"/>
  </p:normalViewPr>
  <p:slideViewPr>
    <p:cSldViewPr snapToGrid="0">
      <p:cViewPr varScale="1">
        <p:scale>
          <a:sx n="96" d="100"/>
          <a:sy n="96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89"/>
    </inkml:context>
    <inkml:brush xml:id="br0">
      <inkml:brushProperty name="height" value="0.053" units="cm"/>
      <inkml:brushProperty name="color" value="#FF0000"/>
    </inkml:brush>
  </inkml:definitions>
  <inkml:trace contextRef="#ctx0" brushRef="#br0">22084 11770 6167,'8'-7'533,"0"6"1,-5-6 102,2 1-289,-1 4 0,-4-6 56,0 3 1,-6 2-121,-4-6 0,-2 5 0,-1-2 0,2 1 21,1 0 0,-1-1 1,-7 3-1,-1-2-68,1 2 0,1-4 1,-1 1-124,-1-2 0,-5 5 0,3-4 1,-1 3-1,-4-1-5,-1 2 0,3 1 0,0 2-104,-1 0 1,-1 0 0,1 0 0,2 0 0,2 2-88,4 2 0,1 4 1,1 5-1,1-2-22,0-1 1,4 0 0,2 4 0,2 0-134,3 1 1,1 4 0,2 0 0,2 0 57,2 2 0,-1-3 1,7 4-1,1 0-17,2 1 1,6-6 0,2 3-1,0-3-2,0 2 1,4-7 0,-2 2 84,-1-1 0,4-2 0,-7-1 0,0-4 1,0-1 101,0 0 1,0-1 0,-4-4 0,-1 0 102,1 0 1,1-4 0,1-3-1,2-2 60,-1-7 0,-2 1 1,-2-6-1,1 2 45,-1 0 0,0-5 0,-1 3 0,-2 0 26,-1 1 1,-5-4-1,3 5 1,-2-1 15,-3 0 1,-1 4 0,-4-4 0,-1 3-9,-2-2 0,-7 7 0,-1-2 0,-5 1-154,1 0 1,-6 4-1,1 1 1,-2 0-66,0 0 0,2 5 1,-4-2-445,2 3 1,2 2-1,-2 0 1,4 2-551,4 3 0,4 3 1,2 6 982,5 0 0,10 1 0,3-1 0</inkml:trace>
  <inkml:trace contextRef="#ctx0" brushRef="#br0" timeOffset="1">22789 12216 7853,'8'0'-1501,"4"-2"1760,-2-3 1,-4 2 0,1-5 325,-1 2 0,-4-6-251,3 3 1,-4 1 0,-2 0-1,-4 1 68,-5 4 1,-1 0 0,0 0-1,1-2-106,-1 2 1,-2 1-1,-3 4-186,-3 3 0,3-2 0,-3 6 0,1 1 0,1 0-46,-3-1 1,1 2 0,5 7 0,0 1-431,-1-1 0,2 3 1,2-1 58,2 3 0,4 1 1,-3 3-1,1-2 1,4-1 89,2 2 0,2-5 0,4-2 0,5-3 197,2-2 0,3-4 0,-1-2 0,2-2 115,3-2 0,-1-3 0,4-2 0,1-4 77,-1-5 0,0-3 1,4-1-1,-4 0 70,-1-1 0,-2 1 0,-4-1 0,-2-1 223,-4-3 1,2 6 0,-6-4-57,-2-1 0,-3 1 0,-5 2 1,-4 3-224,-4 2 0,-3-1 0,-3 6-478,-5 2 0,2 1 1,-2 2-1,0 0 0,0 0-1303,0 0 1,6 0 1594,-1 0 0,-3-6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96"/>
    </inkml:context>
    <inkml:brush xml:id="br0">
      <inkml:brushProperty name="height" value="0.053" units="cm"/>
      <inkml:brushProperty name="color" value="#FF0000"/>
    </inkml:brush>
  </inkml:definitions>
  <inkml:trace contextRef="#ctx0" brushRef="#br0">24616 12187 7853,'14'-7'-43,"-1"-1"1,-4-6 110,-4 0 0,-3-1 0,-2 1 0,0-1 0,0 1 173,0 0 1,0-1 0,0 1 68,0 0 1,-7 4-98,-2 0 1,-4 7-1,-1 0 1,1 6-61,3 7 0,-2 3 0,0 1 0,-4 2-117,-3 3 1,0-1 0,5 7 0,-2 4-64,-4 3 0,0 8 1,-6-3-1,2 1-110,-1 0 0,-3 1 0,-2 6 0,-2-1-67,-2 0 1,6-4 0,5-12-1,2-1-712,4-3 478,1-3 1,8-14 0,3-7 202,4-8 0,7-5 0,4-2 0,2-1 0,1-1 235,-3-2 0,1 0 0,-5 3 0,2-4 0,-5 4 0,4-4 0</inkml:trace>
  <inkml:trace contextRef="#ctx0" brushRef="#br0" timeOffset="1">24170 12431 7853,'0'10'-630,"0"0"570,0 1 1,-5-3 703,0 1 0,-4 1-320,4 4-327,0-6 364,5-1-166,0-1-60,0 2 0,0 7 16,0-1 0,6-6-149,4-3 0,-2-2 0,1 0-94,3 2 0,0 0 1,3-5-189,-1 0 1,1 0 0,-1 0-295,0 0 0,6-2 0,-1-1 574,-2-2 0,6-6 0,-1 3 0</inkml:trace>
  <inkml:trace contextRef="#ctx0" brushRef="#br0" timeOffset="2">26227 12115 7853,'14'0'-1087,"-4"0"1527,0 0 0,-6 0 268,6 0 0,-7-2 373,2-3-730,-3 4 1,-4-6 0,-3 7-183,-4 0 1,1 5 0,-2 3 0,-1 3-148,-2 5 0,-3 4 1,-2-1-1,-1 5-108,2 3 1,-6 8-1,1 2 1,-2 3-125,0 3 1,0-3 0,-5 10 0,2-2 1,3 0 1,-2-2 0,7-6-1,2-3 10,1-2 1,1-2-1,3-5 1,2-4-92,5-5 0,-1-3-18,1-2 1,2-6-1,8-5-80,4-6 1,-1-5-1,0-6 387,-1-1 0,2 1 0,-4 0 0,0-7 0,-5-2 0</inkml:trace>
  <inkml:trace contextRef="#ctx0" brushRef="#br0" timeOffset="3">25795 12719 7853,'-9'13'-7,"-1"-3"0,5 1 0,-3-5 62,2 2 0,0-5 1,2 4 165,0-1 1,-1-3 123,5 7 0,0-5-111,0 4 0,0 1 1,1 3 13,4-4 1,-2 2 0,7-6 0,1 0-26,2 1 1,1-4 0,1 3 0,-1-4-78,1-1 0,4 0 0,2 0 0,1 0-185,3 0 0,3 0 0,0 0 1,1 0-190,0 0 1,1 0 0,2-1-113,2-4 1,4 2 0,-4-7 339,-2-1 0,-2-8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76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06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10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Sum Up Slide">
  <p:cSld name="To Sum Up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6"/>
          <p:cNvCxnSpPr/>
          <p:nvPr/>
        </p:nvCxnSpPr>
        <p:spPr>
          <a:xfrm>
            <a:off x="1246063" y="1534636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1246063" y="2155607"/>
            <a:ext cx="9177402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3"/>
          </p:nvPr>
        </p:nvSpPr>
        <p:spPr>
          <a:xfrm>
            <a:off x="1246063" y="1634645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7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10/9/23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10/9/23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  <p:sldLayoutId id="2147483681" r:id="rId13"/>
    <p:sldLayoutId id="21474836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10/9/23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Statistics</a:t>
            </a:r>
            <a:r>
              <a:rPr lang="en-US" sz="5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estimation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076E6-7E2B-4115-5FBC-2F9FF8D9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66BE-FC8F-F152-08A9-24DA25FC46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A685F-ED5D-5B36-F018-68425F7D355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MLE of the univariate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40736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Another way of updating beliefs based on evidence</a:t>
                </a:r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50176-3F87-DB47-ACBB-49200E84C20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9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9DE9C-A8EB-CC02-5301-6BBC67A2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8B3-D0E1-AD21-973E-E84105ACF2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Suppose that a bag has two coins: one fair and one unfair. For the unfair coin, p(heads) = 0.7</a:t>
            </a:r>
          </a:p>
          <a:p>
            <a:endParaRPr lang="en-US" dirty="0"/>
          </a:p>
          <a:p>
            <a:r>
              <a:rPr lang="en-US" dirty="0"/>
              <a:t>I take a coin out of the bag and start flipping it. Based on the results, I want to determine whether it is fair or unfair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CE04-28E9-55ED-D785-A224FF7B9EF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3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A45A53-0C0E-F62F-FF5F-96574F71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To start with,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fair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since both are equally likely</a:t>
                </a:r>
              </a:p>
              <a:p>
                <a:endParaRPr lang="en-US" dirty="0"/>
              </a:p>
              <a:p>
                <a:r>
                  <a:rPr lang="en-US" dirty="0"/>
                  <a:t>Now, suppose I flip and get a heads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76714-DB38-4E66-3F31-248E3268B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B6A4-11A6-1DC4-28BE-6D7D4B7A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8" y="3816042"/>
            <a:ext cx="9256889" cy="6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1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4ABABEE-8076-2F95-F0B3-F44127DE4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076" y="4155527"/>
            <a:ext cx="6089324" cy="515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/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fair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DA68C09-7C14-73C5-E0E4-59178D76F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7446" y="4874858"/>
            <a:ext cx="5089309" cy="1275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/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/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2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93919A-92EB-A273-D016-E34FB8D55179}"/>
              </a:ext>
            </a:extLst>
          </p:cNvPr>
          <p:cNvCxnSpPr>
            <a:cxnSpLocks/>
          </p:cNvCxnSpPr>
          <p:nvPr/>
        </p:nvCxnSpPr>
        <p:spPr>
          <a:xfrm flipV="1">
            <a:off x="3420533" y="3946540"/>
            <a:ext cx="642989" cy="6187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FF3C51-C8C0-14DC-2E29-9042FBB0ADFD}"/>
              </a:ext>
            </a:extLst>
          </p:cNvPr>
          <p:cNvCxnSpPr>
            <a:cxnSpLocks/>
          </p:cNvCxnSpPr>
          <p:nvPr/>
        </p:nvCxnSpPr>
        <p:spPr>
          <a:xfrm>
            <a:off x="5508183" y="2442633"/>
            <a:ext cx="404808" cy="44873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12BB5-BF38-FBD2-A460-FFCFC244F7D2}"/>
              </a:ext>
            </a:extLst>
          </p:cNvPr>
          <p:cNvCxnSpPr>
            <a:cxnSpLocks/>
          </p:cNvCxnSpPr>
          <p:nvPr/>
        </p:nvCxnSpPr>
        <p:spPr>
          <a:xfrm flipH="1">
            <a:off x="6968269" y="2358671"/>
            <a:ext cx="322138" cy="5207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408BC3-97DA-11E6-EED7-F377603B1130}"/>
              </a:ext>
            </a:extLst>
          </p:cNvPr>
          <p:cNvSpPr txBox="1"/>
          <p:nvPr/>
        </p:nvSpPr>
        <p:spPr>
          <a:xfrm>
            <a:off x="2460978" y="4615124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3241-0B7A-295C-C072-73585EB9100A}"/>
              </a:ext>
            </a:extLst>
          </p:cNvPr>
          <p:cNvSpPr txBox="1"/>
          <p:nvPr/>
        </p:nvSpPr>
        <p:spPr>
          <a:xfrm>
            <a:off x="4186269" y="1955179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9B7CA-171A-1D6B-3A8D-F1B1C91FA5AF}"/>
              </a:ext>
            </a:extLst>
          </p:cNvPr>
          <p:cNvSpPr txBox="1"/>
          <p:nvPr/>
        </p:nvSpPr>
        <p:spPr>
          <a:xfrm>
            <a:off x="7482324" y="2056753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A6D12-CD2A-1347-D8C3-51E0D6B7D7E9}"/>
              </a:ext>
            </a:extLst>
          </p:cNvPr>
          <p:cNvCxnSpPr>
            <a:cxnSpLocks/>
          </p:cNvCxnSpPr>
          <p:nvPr/>
        </p:nvCxnSpPr>
        <p:spPr>
          <a:xfrm flipH="1" flipV="1">
            <a:off x="6752432" y="4076342"/>
            <a:ext cx="630501" cy="5387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F9DA17-6970-1B83-E811-CE414317BBF3}"/>
              </a:ext>
            </a:extLst>
          </p:cNvPr>
          <p:cNvSpPr txBox="1"/>
          <p:nvPr/>
        </p:nvSpPr>
        <p:spPr>
          <a:xfrm>
            <a:off x="7382933" y="4558666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08956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5E6F-49E2-1EF0-AF00-4402FAD4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Common usage to estimate the posterior over a model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9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</p:spPr>
            <p:txBody>
              <a:bodyPr/>
              <a:lstStyle/>
              <a:p>
                <a:r>
                  <a:rPr lang="en-US" dirty="0"/>
                  <a:t>For an exponential, where do we plug in the pdf,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  <a:blipFill>
                <a:blip r:embed="rId2"/>
                <a:stretch>
                  <a:fillRect l="-1217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7C097B-EDD4-4282-B002-F52BD361F222}"/>
              </a:ext>
            </a:extLst>
          </p:cNvPr>
          <p:cNvSpPr txBox="1"/>
          <p:nvPr/>
        </p:nvSpPr>
        <p:spPr>
          <a:xfrm>
            <a:off x="5032076" y="1920814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950478-69D1-4367-A591-C0CE0D93E9E4}"/>
              </a:ext>
            </a:extLst>
          </p:cNvPr>
          <p:cNvCxnSpPr/>
          <p:nvPr/>
        </p:nvCxnSpPr>
        <p:spPr>
          <a:xfrm>
            <a:off x="5515156" y="2373658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B7F29-E060-4D4B-A8AE-D9CD06593B5F}"/>
              </a:ext>
            </a:extLst>
          </p:cNvPr>
          <p:cNvSpPr txBox="1"/>
          <p:nvPr/>
        </p:nvSpPr>
        <p:spPr>
          <a:xfrm>
            <a:off x="2927973" y="2081270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80ADE-510C-40D0-8211-736628A80FBA}"/>
              </a:ext>
            </a:extLst>
          </p:cNvPr>
          <p:cNvCxnSpPr/>
          <p:nvPr/>
        </p:nvCxnSpPr>
        <p:spPr>
          <a:xfrm>
            <a:off x="3411053" y="2534114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53EE41-2040-4801-A2D6-B7D2063C0462}"/>
              </a:ext>
            </a:extLst>
          </p:cNvPr>
          <p:cNvSpPr txBox="1"/>
          <p:nvPr/>
        </p:nvSpPr>
        <p:spPr>
          <a:xfrm>
            <a:off x="7960041" y="1929132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E1F928-B446-4FF9-AE74-EE968A6D34AA}"/>
              </a:ext>
            </a:extLst>
          </p:cNvPr>
          <p:cNvCxnSpPr>
            <a:cxnSpLocks/>
          </p:cNvCxnSpPr>
          <p:nvPr/>
        </p:nvCxnSpPr>
        <p:spPr>
          <a:xfrm flipH="1">
            <a:off x="7558549" y="2433484"/>
            <a:ext cx="401492" cy="5161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6B3A78-3FA8-4A21-876D-00E19C808A8F}"/>
              </a:ext>
            </a:extLst>
          </p:cNvPr>
          <p:cNvSpPr txBox="1"/>
          <p:nvPr/>
        </p:nvSpPr>
        <p:spPr>
          <a:xfrm>
            <a:off x="5346708" y="4248601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AAB7B6-38A5-4CC2-BDD1-50CB59B544AE}"/>
              </a:ext>
            </a:extLst>
          </p:cNvPr>
          <p:cNvCxnSpPr>
            <a:cxnSpLocks/>
          </p:cNvCxnSpPr>
          <p:nvPr/>
        </p:nvCxnSpPr>
        <p:spPr>
          <a:xfrm flipV="1">
            <a:off x="5829788" y="3984011"/>
            <a:ext cx="532426" cy="4110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C2888-BD16-F3EA-1FFF-94008C03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find the posterior distribution?</a:t>
                </a:r>
              </a:p>
              <a:p>
                <a:endParaRPr lang="en-US" dirty="0"/>
              </a:p>
              <a:p>
                <a:r>
                  <a:rPr lang="en-US" dirty="0"/>
                  <a:t>Can in general be quite difficult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answers in ML…today one special case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  <a:blipFill>
                <a:blip r:embed="rId2"/>
                <a:stretch>
                  <a:fillRect t="-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20E9-47FD-3D2C-32D4-5901F94EB1A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A4525-FD34-15EF-ACA1-597901A31DA7}"/>
              </a:ext>
            </a:extLst>
          </p:cNvPr>
          <p:cNvSpPr/>
          <p:nvPr/>
        </p:nvSpPr>
        <p:spPr>
          <a:xfrm>
            <a:off x="5834764" y="4244622"/>
            <a:ext cx="2348089" cy="4628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EF8A-B788-7481-BF63-873AC0E7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418378"/>
          </a:xfrm>
        </p:spPr>
        <p:txBody>
          <a:bodyPr/>
          <a:lstStyle/>
          <a:p>
            <a:r>
              <a:rPr lang="en-US" dirty="0"/>
              <a:t>Final quiz Friday, during recitation slot (2-3pm)</a:t>
            </a:r>
          </a:p>
          <a:p>
            <a:endParaRPr lang="en-US" dirty="0"/>
          </a:p>
          <a:p>
            <a:r>
              <a:rPr lang="en-US" dirty="0"/>
              <a:t>All of probability and statistics + unconstrained optimization (i.e., not Lagrange multipliers, but anything involving first/second order conditions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C031C-8004-B0AD-950A-F56B90F63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FE13-4C73-17F0-F38E-96E935F708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Key question: form of the prior and likelihood </a:t>
            </a:r>
          </a:p>
          <a:p>
            <a:endParaRPr lang="en-US" dirty="0"/>
          </a:p>
          <a:p>
            <a:r>
              <a:rPr lang="en-US" dirty="0"/>
              <a:t>For some (prior, likelihood) pairs, the posterior is in the </a:t>
            </a:r>
            <a:r>
              <a:rPr lang="en-US" i="1" dirty="0"/>
              <a:t>same family </a:t>
            </a:r>
            <a:r>
              <a:rPr lang="en-US" dirty="0"/>
              <a:t>as the prior (“conjugate prior”)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8B351-6B00-2BB0-B218-F35AD195AC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849B9D-92F1-B95B-E4B1-EF5D2BCA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Example: beta prior for the binomial</a:t>
                </a:r>
              </a:p>
              <a:p>
                <a:endParaRPr lang="en-US" dirty="0"/>
              </a:p>
              <a:p>
                <a:r>
                  <a:rPr lang="en-US" dirty="0"/>
                  <a:t>Suppose that my likelihood is a binomial distribution: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0A493-FA09-28D1-EDF5-0BE398C595C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5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CE116-2DF1-CFC8-D475-FB505F4F9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Beta distribution: a family of distributions over [0,1]</a:t>
                </a:r>
              </a:p>
              <a:p>
                <a:endParaRPr lang="en-US" dirty="0"/>
              </a:p>
              <a:p>
                <a:r>
                  <a:rPr lang="en-US" dirty="0"/>
                  <a:t>Two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0789-F95C-8147-1818-48CC84CECD6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839C4-0908-2745-6000-CAD20D65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1" y="1539590"/>
            <a:ext cx="4694767" cy="3683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/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54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80F0-ECAE-42C9-749F-2FE349A0A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</p:spPr>
            <p:txBody>
              <a:bodyPr/>
              <a:lstStyle/>
              <a:p>
                <a:r>
                  <a:rPr lang="en-US" dirty="0"/>
                  <a:t>Suppose that we see flips of a coin with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prior is a Beta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likelihood is binomial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posterior is also a Beta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AF732-910F-E89A-602E-4774E40D6D5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a posteriori (MAP)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In principle, Bayesian inference gives you a full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/>
                  <a:t>..But sometimes we want a point estimate</a:t>
                </a:r>
              </a:p>
              <a:p>
                <a:endParaRPr lang="en-US" dirty="0"/>
              </a:p>
              <a:p>
                <a:r>
                  <a:rPr lang="en-US" dirty="0"/>
                  <a:t>One idea: mode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4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MLE vs.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445004-F4FB-5345-992E-498B4C43F562}" type="slidenum">
              <a:rPr lang="en-US">
                <a:solidFill>
                  <a:prstClr val="black">
                    <a:tint val="75000"/>
                  </a:prstClr>
                </a:solidFill>
                <a:latin typeface="Candara"/>
              </a:rPr>
              <a:pPr defTabSz="457200"/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ndara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89"/>
          <a:stretch/>
        </p:blipFill>
        <p:spPr>
          <a:xfrm>
            <a:off x="1981200" y="1355065"/>
            <a:ext cx="8293100" cy="7950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83343" y="3925043"/>
            <a:ext cx="8211800" cy="1767946"/>
            <a:chOff x="259343" y="3925043"/>
            <a:chExt cx="8211800" cy="1767946"/>
          </a:xfrm>
        </p:grpSpPr>
        <p:sp>
          <p:nvSpPr>
            <p:cNvPr id="12" name="Rectangle 11"/>
            <p:cNvSpPr/>
            <p:nvPr/>
          </p:nvSpPr>
          <p:spPr>
            <a:xfrm>
              <a:off x="259343" y="3925043"/>
              <a:ext cx="8211800" cy="1767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ndara"/>
              </a:endParaRP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072301"/>
              <a:ext cx="6261100" cy="13335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019409" y="5065035"/>
            <a:ext cx="1706700" cy="981508"/>
            <a:chOff x="5495409" y="5194905"/>
            <a:chExt cx="1706700" cy="981508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6121761" y="4889744"/>
              <a:ext cx="446054" cy="1056376"/>
            </a:xfrm>
            <a:prstGeom prst="rightBrace">
              <a:avLst>
                <a:gd name="adj1" fmla="val 24123"/>
                <a:gd name="adj2" fmla="val 50000"/>
              </a:avLst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  <a:latin typeface="Candar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95409" y="5692989"/>
              <a:ext cx="1706700" cy="4834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Prior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83343" y="2120789"/>
            <a:ext cx="8211800" cy="1804255"/>
            <a:chOff x="259343" y="2120788"/>
            <a:chExt cx="8211800" cy="1804255"/>
          </a:xfrm>
        </p:grpSpPr>
        <p:grpSp>
          <p:nvGrpSpPr>
            <p:cNvPr id="14" name="Group 13"/>
            <p:cNvGrpSpPr/>
            <p:nvPr/>
          </p:nvGrpSpPr>
          <p:grpSpPr>
            <a:xfrm>
              <a:off x="259343" y="2157097"/>
              <a:ext cx="8211800" cy="1767946"/>
              <a:chOff x="259343" y="2157097"/>
              <a:chExt cx="8211800" cy="176794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59343" y="2157097"/>
                <a:ext cx="8211800" cy="1767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ndara"/>
                </a:endParaRPr>
              </a:p>
            </p:txBody>
          </p:sp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421335"/>
                <a:ext cx="5359400" cy="13335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6191005" y="2120788"/>
              <a:ext cx="2280137" cy="8662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Maximum Likelihood Estimate (MLE)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715007" y="3751883"/>
            <a:ext cx="2280137" cy="8662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ndara"/>
              </a:rPr>
              <a:t>Maximum </a:t>
            </a:r>
            <a:r>
              <a:rPr lang="en-US" i="1" dirty="0">
                <a:solidFill>
                  <a:prstClr val="black"/>
                </a:solidFill>
                <a:latin typeface="Candara"/>
              </a:rPr>
              <a:t>a posteriori</a:t>
            </a:r>
            <a:r>
              <a:rPr lang="en-US" dirty="0">
                <a:solidFill>
                  <a:prstClr val="black"/>
                </a:solidFill>
                <a:latin typeface="Candara"/>
              </a:rPr>
              <a:t> (MAP) estimate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4F4B3-0EF4-4E7A-A222-D3EFFF682841}"/>
              </a:ext>
            </a:extLst>
          </p:cNvPr>
          <p:cNvSpPr txBox="1"/>
          <p:nvPr/>
        </p:nvSpPr>
        <p:spPr>
          <a:xfrm>
            <a:off x="406400" y="6444734"/>
            <a:ext cx="366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Slide credit: CMU MLD Matt Gormley</a:t>
            </a:r>
          </a:p>
        </p:txBody>
      </p:sp>
    </p:spTree>
    <p:extLst>
      <p:ext uri="{BB962C8B-B14F-4D97-AF65-F5344CB8AC3E}">
        <p14:creationId xmlns:p14="http://schemas.microsoft.com/office/powerpoint/2010/main" val="1412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Mode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distribution is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4400" dirty="0"/>
                  <a:t> for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7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3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Prior(1, 4) </a:t>
                </a:r>
                <a:r>
                  <a:rPr lang="en-US" dirty="0">
                    <a:sym typeface="Wingdings" panose="05000000000000000000" pitchFamily="2" charset="2"/>
                  </a:rPr>
                  <a:t> Posterior (4, 5)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16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Maximum Likelihood Estimation (MLE)</a:t>
            </a:r>
            <a:endParaRPr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85000" lnSpcReduction="10000"/>
              </a:bodyPr>
              <a:lstStyle/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log-likelihood is</a:t>
                </a:r>
              </a:p>
              <a:p>
                <a:pPr marL="46990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699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4190705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852472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50344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983D54-9CD9-43BD-C7C6-01D5AFF66E5A}"/>
              </a:ext>
            </a:extLst>
          </p:cNvPr>
          <p:cNvCxnSpPr/>
          <p:nvPr/>
        </p:nvCxnSpPr>
        <p:spPr>
          <a:xfrm flipV="1">
            <a:off x="7895105" y="3866228"/>
            <a:ext cx="0" cy="1095153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9EF03-9178-C89F-7E6E-44955CCEBD79}"/>
              </a:ext>
            </a:extLst>
          </p:cNvPr>
          <p:cNvCxnSpPr>
            <a:cxnSpLocks/>
          </p:cNvCxnSpPr>
          <p:nvPr/>
        </p:nvCxnSpPr>
        <p:spPr>
          <a:xfrm flipV="1">
            <a:off x="8179305" y="4352370"/>
            <a:ext cx="0" cy="609011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=0.5,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14:cNvPr>
              <p14:cNvContentPartPr/>
              <p14:nvPr/>
            </p14:nvContentPartPr>
            <p14:xfrm>
              <a:off x="7753320" y="4179960"/>
              <a:ext cx="481320" cy="33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3960" y="4170600"/>
                <a:ext cx="50004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5484937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Issue: many common probability distributions have </a:t>
            </a:r>
            <a:r>
              <a:rPr lang="en-US" sz="2400" i="1" dirty="0"/>
              <a:t>parameters </a:t>
            </a:r>
            <a:r>
              <a:rPr lang="en-US" sz="2400" dirty="0"/>
              <a:t>that we need to specify in order to use them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Idea: set the parameter(s) so that the likelihood of the samples is maximized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Intuition: assign as much of the (finite) probability mass to the observed data </a:t>
            </a:r>
            <a:r>
              <a:rPr lang="en-US" sz="2400" i="1" dirty="0"/>
              <a:t>at the expense of unobserved data</a:t>
            </a:r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0C619E-695A-70F6-DA7D-A9BE9DD47997}"/>
              </a:ext>
            </a:extLst>
          </p:cNvPr>
          <p:cNvCxnSpPr>
            <a:cxnSpLocks/>
          </p:cNvCxnSpPr>
          <p:nvPr/>
        </p:nvCxnSpPr>
        <p:spPr>
          <a:xfrm flipV="1">
            <a:off x="8742512" y="4606099"/>
            <a:ext cx="0" cy="345432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9A30FB-9DA7-44AC-9824-CE3EA3E95C16}"/>
              </a:ext>
            </a:extLst>
          </p:cNvPr>
          <p:cNvCxnSpPr>
            <a:cxnSpLocks/>
          </p:cNvCxnSpPr>
          <p:nvPr/>
        </p:nvCxnSpPr>
        <p:spPr>
          <a:xfrm flipV="1">
            <a:off x="9303057" y="4704524"/>
            <a:ext cx="0" cy="247007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14:cNvPr>
              <p14:cNvContentPartPr/>
              <p14:nvPr/>
            </p14:nvContentPartPr>
            <p14:xfrm>
              <a:off x="8685720" y="4321080"/>
              <a:ext cx="782280" cy="31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6360" y="4311720"/>
                <a:ext cx="80100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38561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/>
                  <a:t>Given </a:t>
                </a:r>
                <a:r>
                  <a:rPr lang="en-US">
                    <a:solidFill>
                      <a:schemeClr val="accent1"/>
                    </a:solidFill>
                  </a:rPr>
                  <a:t>𝑁</a:t>
                </a:r>
                <a:r>
                  <a:rPr lang="en-US"/>
                  <a:t> independent, identically distribution (</a:t>
                </a:r>
                <a:r>
                  <a:rPr lang="en-US" err="1"/>
                  <a:t>iid</a:t>
                </a:r>
                <a:r>
                  <a:rPr lang="en-US"/>
                  <a:t>) samples </a:t>
                </a:r>
                <a:br>
                  <a:rPr lang="en-US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>
                    <a:solidFill>
                      <a:schemeClr val="accent1"/>
                    </a:solidFill>
                  </a:rPr>
                  <a:t> </a:t>
                </a:r>
                <a:r>
                  <a:rPr lang="en-US"/>
                  <a:t>of a random variable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whose distribution is parametrized by </a:t>
                </a:r>
                <a:r>
                  <a:rPr lang="en-US">
                    <a:solidFill>
                      <a:schemeClr val="accent1"/>
                    </a:solidFill>
                  </a:rPr>
                  <a:t>𝜃</a:t>
                </a:r>
                <a:r>
                  <a:rPr lang="en-US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/>
                  <a:t>If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is discrete with probability mass function (</a:t>
                </a:r>
                <a:r>
                  <a:rPr lang="en-US" err="1"/>
                  <a:t>pmf</a:t>
                </a:r>
                <a:r>
                  <a:rPr lang="en-US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/>
                  <a:t>, then the likelihood of </a:t>
                </a:r>
                <a:r>
                  <a:rPr lang="en-US">
                    <a:solidFill>
                      <a:schemeClr val="accent1"/>
                    </a:solidFill>
                  </a:rPr>
                  <a:t>𝒟</a:t>
                </a:r>
                <a:r>
                  <a:rPr lang="en-US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/>
                  <a:t>If </a:t>
                </a:r>
                <a:r>
                  <a:rPr lang="en-US">
                    <a:solidFill>
                      <a:schemeClr val="accent1"/>
                    </a:solidFill>
                  </a:rPr>
                  <a:t>𝑋</a:t>
                </a:r>
                <a:r>
                  <a:rPr lang="en-US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/>
                  <a:t>, then the likelihood of </a:t>
                </a:r>
                <a:r>
                  <a:rPr lang="en-US">
                    <a:solidFill>
                      <a:schemeClr val="accent1"/>
                    </a:solidFill>
                  </a:rPr>
                  <a:t>𝒟</a:t>
                </a:r>
                <a:r>
                  <a:rPr lang="en-US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Likelihood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:r>
                  <a:rPr lang="en-US" dirty="0">
                    <a:solidFill>
                      <a:schemeClr val="accent1"/>
                    </a:solidFill>
                  </a:rPr>
                  <a:t>𝑁</a:t>
                </a:r>
                <a:r>
                  <a:rPr lang="en-US" dirty="0"/>
                  <a:t> independent, identically distribution (</a:t>
                </a:r>
                <a:r>
                  <a:rPr lang="en-US" dirty="0" err="1"/>
                  <a:t>iid</a:t>
                </a:r>
                <a:r>
                  <a:rPr lang="en-US" dirty="0"/>
                  <a:t>) samples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random variable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whose distribution is parametrized by </a:t>
                </a:r>
                <a:r>
                  <a:rPr lang="en-US" dirty="0">
                    <a:solidFill>
                      <a:schemeClr val="accent1"/>
                    </a:solidFill>
                  </a:rPr>
                  <a:t>𝜃</a:t>
                </a:r>
                <a:r>
                  <a:rPr lang="en-US" dirty="0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discrete with probability mass function (</a:t>
                </a:r>
                <a:r>
                  <a:rPr lang="en-US" dirty="0" err="1"/>
                  <a:t>pmf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dirty="0"/>
              <a:t>Log-Likelihood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54933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925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likelihood is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3539229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D33AE-A247-1C79-33DA-6FB8FF70B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Whiteboard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560BE-B402-20E7-7BFB-B17D89E848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5FBF6-44C9-173B-A98A-FCCF19ED4D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Converting to log-likelihood and finding the MLE</a:t>
            </a:r>
          </a:p>
        </p:txBody>
      </p:sp>
    </p:spTree>
    <p:extLst>
      <p:ext uri="{BB962C8B-B14F-4D97-AF65-F5344CB8AC3E}">
        <p14:creationId xmlns:p14="http://schemas.microsoft.com/office/powerpoint/2010/main" val="3875106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11001</TotalTime>
  <Words>1328</Words>
  <Application>Microsoft Macintosh PowerPoint</Application>
  <PresentationFormat>Widescreen</PresentationFormat>
  <Paragraphs>190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Candara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rule</vt:lpstr>
      <vt:lpstr>Poll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MLE vs.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192</cp:revision>
  <dcterms:created xsi:type="dcterms:W3CDTF">2020-05-18T13:01:09Z</dcterms:created>
  <dcterms:modified xsi:type="dcterms:W3CDTF">2023-10-09T17:59:35Z</dcterms:modified>
</cp:coreProperties>
</file>